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1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32650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84E00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6375"/>
              <a:satOff val="9554"/>
              <a:lumOff val="-13516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-119728"/>
              <a:satOff val="5580"/>
              <a:lumOff val="-12961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9808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6A0A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18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24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1270000" y="4308599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-929606" y="-12700"/>
            <a:ext cx="16551777" cy="1103451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-647700" y="508000"/>
            <a:ext cx="12369801" cy="614253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2451058" y="-138499"/>
            <a:ext cx="13525502" cy="9017002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ClrTx/>
              <a:buSzTx/>
              <a:buNone/>
              <a:defRPr sz="3700"/>
            </a:lvl1pPr>
            <a:lvl2pPr marL="0" indent="0" algn="ctr">
              <a:spcBef>
                <a:spcPts val="0"/>
              </a:spcBef>
              <a:buClrTx/>
              <a:buSzTx/>
              <a:buNone/>
              <a:defRPr sz="3700"/>
            </a:lvl2pPr>
            <a:lvl3pPr marL="0" indent="0" algn="ctr">
              <a:spcBef>
                <a:spcPts val="0"/>
              </a:spcBef>
              <a:buClrTx/>
              <a:buSzTx/>
              <a:buNone/>
              <a:defRPr sz="3700"/>
            </a:lvl3pPr>
            <a:lvl4pPr marL="0" indent="0" algn="ctr">
              <a:spcBef>
                <a:spcPts val="0"/>
              </a:spcBef>
              <a:buClrTx/>
              <a:buSzTx/>
              <a:buNone/>
              <a:defRPr sz="3700"/>
            </a:lvl4pPr>
            <a:lvl5pPr marL="0" indent="0" algn="ctr">
              <a:spcBef>
                <a:spcPts val="0"/>
              </a:spcBef>
              <a:buClrTx/>
              <a:buSzTx/>
              <a:buNone/>
              <a:defRPr sz="37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idx="13"/>
          </p:nvPr>
        </p:nvSpPr>
        <p:spPr>
          <a:xfrm>
            <a:off x="4473575" y="2032000"/>
            <a:ext cx="10287000" cy="6858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buClrTx/>
              <a:defRPr sz="2800"/>
            </a:lvl1pPr>
            <a:lvl2pPr marL="685800" indent="-342900">
              <a:spcBef>
                <a:spcPts val="3200"/>
              </a:spcBef>
              <a:buClrTx/>
              <a:defRPr sz="2800"/>
            </a:lvl2pPr>
            <a:lvl3pPr marL="1028700" indent="-342900">
              <a:spcBef>
                <a:spcPts val="3200"/>
              </a:spcBef>
              <a:buClrTx/>
              <a:defRPr sz="2800"/>
            </a:lvl3pPr>
            <a:lvl4pPr marL="1371600" indent="-342900">
              <a:spcBef>
                <a:spcPts val="3200"/>
              </a:spcBef>
              <a:buClrTx/>
              <a:defRPr sz="2800"/>
            </a:lvl4pPr>
            <a:lvl5pPr marL="1714500" indent="-342900">
              <a:spcBef>
                <a:spcPts val="3200"/>
              </a:spcBef>
              <a:buClrTx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>
            <a:lvl1pPr>
              <a:buClrTx/>
            </a:lvl1pPr>
            <a:lvl2pPr>
              <a:buClrTx/>
            </a:lvl2pPr>
            <a:lvl3pPr>
              <a:buClrTx/>
            </a:lvl3pPr>
            <a:lvl4pPr>
              <a:buClrTx/>
            </a:lvl4pPr>
            <a:lvl5pPr>
              <a:buClr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6426200" y="4965700"/>
            <a:ext cx="5886450" cy="3924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6737350" y="639233"/>
            <a:ext cx="5880100" cy="39200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400425" y="-127000"/>
            <a:ext cx="13525500" cy="9017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6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>
          <a:srgbClr val="FFFFFF"/>
        </a:buClr>
        <a:buSzPct val="145000"/>
        <a:buFontTx/>
        <a:buChar char="•"/>
        <a:tabLst/>
        <a:defRPr sz="3200" b="0" i="0" u="none" strike="noStrike" cap="none" spc="0" baseline="0">
          <a:solidFill>
            <a:srgbClr val="FFFFFF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What’s Our Biggest Problem?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914400">
              <a:lnSpc>
                <a:spcPct val="90000"/>
              </a:lnSpc>
              <a:defRPr sz="6000">
                <a:latin typeface="Calibri Light"/>
                <a:ea typeface="Calibri Light"/>
                <a:cs typeface="Calibri Light"/>
                <a:sym typeface="Calibri Light"/>
              </a:defRPr>
            </a:lvl1pPr>
          </a:lstStyle>
          <a:p>
            <a:r>
              <a:t>What’s Our Biggest Problem?</a:t>
            </a:r>
          </a:p>
        </p:txBody>
      </p:sp>
      <p:sp>
        <p:nvSpPr>
          <p:cNvPr id="120" name="Body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Future Module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Future Modules</a:t>
            </a:r>
          </a:p>
        </p:txBody>
      </p:sp>
      <p:sp>
        <p:nvSpPr>
          <p:cNvPr id="167" name="Have energy and focus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solidFill>
                  <a:srgbClr val="434343"/>
                </a:solidFill>
              </a:defRPr>
            </a:pPr>
            <a:r>
              <a:t>Have </a:t>
            </a:r>
            <a:r>
              <a:rPr b="1"/>
              <a:t>energy</a:t>
            </a:r>
            <a:r>
              <a:t> and </a:t>
            </a:r>
            <a:r>
              <a:rPr b="1"/>
              <a:t>focus</a:t>
            </a:r>
          </a:p>
          <a:p>
            <a:pPr>
              <a:defRPr>
                <a:solidFill>
                  <a:srgbClr val="434343"/>
                </a:solidFill>
              </a:defRPr>
            </a:pPr>
            <a:r>
              <a:rPr b="1"/>
              <a:t>Can solve any problem</a:t>
            </a:r>
            <a:r>
              <a:t>, regardless of experience, efficiently</a:t>
            </a:r>
          </a:p>
          <a:p>
            <a:pPr>
              <a:defRPr>
                <a:solidFill>
                  <a:srgbClr val="434343"/>
                </a:solidFill>
              </a:defRPr>
            </a:pPr>
            <a:r>
              <a:t>Can identify </a:t>
            </a:r>
            <a:r>
              <a:rPr b="1"/>
              <a:t>useful</a:t>
            </a:r>
            <a:r>
              <a:t> objectives </a:t>
            </a:r>
            <a:r>
              <a:rPr b="1"/>
              <a:t>without a boss</a:t>
            </a:r>
          </a:p>
          <a:p>
            <a:r>
              <a:t>Can </a:t>
            </a:r>
            <a:r>
              <a:rPr b="1"/>
              <a:t>build teams</a:t>
            </a:r>
            <a:r>
              <a:t> and motivate others</a:t>
            </a:r>
          </a:p>
        </p:txBody>
      </p:sp>
      <p:pic>
        <p:nvPicPr>
          <p:cNvPr id="16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79083" y="4043052"/>
            <a:ext cx="6012434" cy="338199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Help us make this happe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25779">
              <a:defRPr sz="7200"/>
            </a:lvl1pPr>
          </a:lstStyle>
          <a:p>
            <a:r>
              <a:t>Help us make this happen</a:t>
            </a:r>
          </a:p>
        </p:txBody>
      </p:sp>
      <p:sp>
        <p:nvSpPr>
          <p:cNvPr id="171" name="Join Qlab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b="1"/>
            </a:pPr>
            <a:r>
              <a:t>Join Qlab</a:t>
            </a:r>
          </a:p>
          <a:p>
            <a:r>
              <a:t>Participate in our 5 Day Development week Hackathons </a:t>
            </a:r>
            <a:r>
              <a:rPr b="1"/>
              <a:t>25th-29th May</a:t>
            </a:r>
          </a:p>
          <a:p>
            <a:r>
              <a:t>Join us during our </a:t>
            </a:r>
            <a:r>
              <a:rPr b="1"/>
              <a:t>summer internships</a:t>
            </a:r>
            <a:r>
              <a:t> (All Summer)</a:t>
            </a:r>
          </a:p>
          <a:p>
            <a:r>
              <a:rPr b="1"/>
              <a:t>Convince the university</a:t>
            </a:r>
            <a:r>
              <a:t> to let us make an entrepreneurship module ☺</a:t>
            </a:r>
          </a:p>
          <a:p>
            <a:r>
              <a:t>Email </a:t>
            </a:r>
            <a:r>
              <a:rPr b="1">
                <a:solidFill>
                  <a:schemeClr val="accent1">
                    <a:lumOff val="13529"/>
                  </a:schemeClr>
                </a:solidFill>
              </a:rPr>
              <a:t>j.bustard@qub.ac.uk</a:t>
            </a:r>
          </a:p>
        </p:txBody>
      </p:sp>
      <p:pic>
        <p:nvPicPr>
          <p:cNvPr id="172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8962"/>
          <a:stretch>
            <a:fillRect/>
          </a:stretch>
        </p:blipFill>
        <p:spPr>
          <a:xfrm>
            <a:off x="6483548" y="3339107"/>
            <a:ext cx="5803592" cy="47900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Rectangle"/>
          <p:cNvSpPr/>
          <p:nvPr/>
        </p:nvSpPr>
        <p:spPr>
          <a:xfrm>
            <a:off x="7835900" y="4140199"/>
            <a:ext cx="4084129" cy="484376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200" b="0">
                <a:solidFill>
                  <a:srgbClr val="000000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23" name="We spend more than we ear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400"/>
            </a:lvl1pPr>
          </a:lstStyle>
          <a:p>
            <a:r>
              <a:t>We spend more than we earn</a:t>
            </a:r>
          </a:p>
        </p:txBody>
      </p:sp>
      <p:pic>
        <p:nvPicPr>
          <p:cNvPr id="124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914" y="4140200"/>
            <a:ext cx="6467844" cy="484375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Picture 2" descr="Picture 2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931380" y="4523104"/>
            <a:ext cx="3893169" cy="40779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icture 5" descr="Picture 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865322" y="2408817"/>
            <a:ext cx="3274156" cy="1381475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pending vs Taxes"/>
          <p:cNvSpPr txBox="1"/>
          <p:nvPr/>
        </p:nvSpPr>
        <p:spPr>
          <a:xfrm>
            <a:off x="2980231" y="9116670"/>
            <a:ext cx="280720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Spending vs Taxes</a:t>
            </a:r>
          </a:p>
        </p:txBody>
      </p:sp>
      <p:sp>
        <p:nvSpPr>
          <p:cNvPr id="128" name="Exports - Imports (EU)"/>
          <p:cNvSpPr txBox="1"/>
          <p:nvPr/>
        </p:nvSpPr>
        <p:spPr>
          <a:xfrm>
            <a:off x="8204155" y="9116670"/>
            <a:ext cx="3347619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Exports - Imports (EU)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How do we fix this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How do we fix this?</a:t>
            </a:r>
          </a:p>
        </p:txBody>
      </p:sp>
      <p:sp>
        <p:nvSpPr>
          <p:cNvPr id="131" name="We need a world leading business monopoly"/>
          <p:cNvSpPr txBox="1">
            <a:spLocks noGrp="1"/>
          </p:cNvSpPr>
          <p:nvPr>
            <p:ph type="body" idx="1"/>
          </p:nvPr>
        </p:nvSpPr>
        <p:spPr>
          <a:xfrm>
            <a:off x="952500" y="2362200"/>
            <a:ext cx="11099800" cy="6286500"/>
          </a:xfrm>
          <a:prstGeom prst="rect">
            <a:avLst/>
          </a:prstGeom>
        </p:spPr>
        <p:txBody>
          <a:bodyPr anchor="t"/>
          <a:lstStyle/>
          <a:p>
            <a:pPr marL="0" indent="0" algn="ctr">
              <a:buSzTx/>
              <a:buNone/>
            </a:pPr>
            <a:r>
              <a:rPr sz="3900"/>
              <a:t>We need a world leading business monopo</a:t>
            </a:r>
            <a:r>
              <a:t>l</a:t>
            </a:r>
            <a:r>
              <a:rPr sz="3900"/>
              <a:t>y</a:t>
            </a:r>
          </a:p>
        </p:txBody>
      </p:sp>
      <p:pic>
        <p:nvPicPr>
          <p:cNvPr id="132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7307" y="3317426"/>
            <a:ext cx="9190186" cy="61267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How do we get one of thos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300"/>
            </a:lvl1pPr>
          </a:lstStyle>
          <a:p>
            <a:r>
              <a:t>How do we get one of those?</a:t>
            </a:r>
          </a:p>
        </p:txBody>
      </p:sp>
      <p:sp>
        <p:nvSpPr>
          <p:cNvPr id="135" name="We need a few Zuckerbergs"/>
          <p:cNvSpPr txBox="1">
            <a:spLocks noGrp="1"/>
          </p:cNvSpPr>
          <p:nvPr>
            <p:ph type="body" idx="1"/>
          </p:nvPr>
        </p:nvSpPr>
        <p:spPr>
          <a:xfrm>
            <a:off x="952500" y="2362200"/>
            <a:ext cx="11099800" cy="6286500"/>
          </a:xfrm>
          <a:prstGeom prst="rect">
            <a:avLst/>
          </a:prstGeom>
        </p:spPr>
        <p:txBody>
          <a:bodyPr anchor="t"/>
          <a:lstStyle>
            <a:lvl1pPr marL="0" indent="0" algn="ctr">
              <a:buSzTx/>
              <a:buNone/>
              <a:defRPr sz="3900"/>
            </a:lvl1pPr>
          </a:lstStyle>
          <a:p>
            <a:pPr>
              <a:defRPr sz="3200"/>
            </a:pPr>
            <a:r>
              <a:rPr sz="3900"/>
              <a:t>We need a few Zuckerbergs</a:t>
            </a:r>
          </a:p>
        </p:txBody>
      </p:sp>
      <p:pic>
        <p:nvPicPr>
          <p:cNvPr id="136" name="Picture 8" descr="Picture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69072" y="4237319"/>
            <a:ext cx="5703926" cy="405454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rcRect l="665" t="665" r="665" b="665"/>
          <a:stretch>
            <a:fillRect/>
          </a:stretch>
        </p:blipFill>
        <p:spPr>
          <a:xfrm>
            <a:off x="6377902" y="4224441"/>
            <a:ext cx="5457932" cy="40992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What can Zuckerbergs do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2412">
              <a:defRPr sz="6880"/>
            </a:lvl1pPr>
          </a:lstStyle>
          <a:p>
            <a:r>
              <a:t>What can Zuckerbergs do?</a:t>
            </a:r>
          </a:p>
        </p:txBody>
      </p:sp>
      <p:sp>
        <p:nvSpPr>
          <p:cNvPr id="140" name="Have energy and focus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Have </a:t>
            </a:r>
            <a:r>
              <a:rPr b="1"/>
              <a:t>energy</a:t>
            </a:r>
            <a:r>
              <a:t> and </a:t>
            </a:r>
            <a:r>
              <a:rPr b="1"/>
              <a:t>focus</a:t>
            </a:r>
          </a:p>
          <a:p>
            <a:r>
              <a:rPr b="1"/>
              <a:t>Can solve any problem</a:t>
            </a:r>
            <a:r>
              <a:t>, regardless of experience, efficiently</a:t>
            </a:r>
          </a:p>
          <a:p>
            <a:r>
              <a:t>Can identify </a:t>
            </a:r>
            <a:r>
              <a:rPr b="1"/>
              <a:t>useful</a:t>
            </a:r>
            <a:r>
              <a:t> objectives </a:t>
            </a:r>
            <a:r>
              <a:rPr b="1"/>
              <a:t>without a boss</a:t>
            </a:r>
          </a:p>
          <a:p>
            <a:r>
              <a:t>Can </a:t>
            </a:r>
            <a:r>
              <a:rPr b="1"/>
              <a:t>build teams</a:t>
            </a:r>
            <a:r>
              <a:t> and motivate others</a:t>
            </a:r>
          </a:p>
        </p:txBody>
      </p:sp>
      <p:pic>
        <p:nvPicPr>
          <p:cNvPr id="141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rcRect l="8962"/>
          <a:stretch>
            <a:fillRect/>
          </a:stretch>
        </p:blipFill>
        <p:spPr>
          <a:xfrm>
            <a:off x="6483548" y="3339107"/>
            <a:ext cx="5803592" cy="47900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We don’t teach th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300"/>
            </a:lvl1pPr>
          </a:lstStyle>
          <a:p>
            <a:r>
              <a:t>We don’t teach this</a:t>
            </a:r>
          </a:p>
        </p:txBody>
      </p:sp>
      <p:sp>
        <p:nvSpPr>
          <p:cNvPr id="144" name="We teach people to be employees"/>
          <p:cNvSpPr txBox="1">
            <a:spLocks noGrp="1"/>
          </p:cNvSpPr>
          <p:nvPr>
            <p:ph type="body" idx="1"/>
          </p:nvPr>
        </p:nvSpPr>
        <p:spPr>
          <a:xfrm>
            <a:off x="952500" y="2362200"/>
            <a:ext cx="11099800" cy="6286500"/>
          </a:xfrm>
          <a:prstGeom prst="rect">
            <a:avLst/>
          </a:prstGeom>
        </p:spPr>
        <p:txBody>
          <a:bodyPr anchor="t"/>
          <a:lstStyle>
            <a:lvl1pPr marL="0" indent="0" algn="ctr">
              <a:buSzTx/>
              <a:buNone/>
              <a:defRPr sz="3900"/>
            </a:lvl1pPr>
          </a:lstStyle>
          <a:p>
            <a:pPr>
              <a:defRPr sz="3200"/>
            </a:pPr>
            <a:r>
              <a:rPr sz="3900"/>
              <a:t>We teach people to be employees</a:t>
            </a:r>
          </a:p>
        </p:txBody>
      </p:sp>
      <p:pic>
        <p:nvPicPr>
          <p:cNvPr id="145" name="Picture 6" descr="Pictur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5873" y="3880659"/>
            <a:ext cx="6239309" cy="46880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648415" y="3900402"/>
            <a:ext cx="6159410" cy="4648612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traight Connector 7"/>
          <p:cNvSpPr/>
          <p:nvPr/>
        </p:nvSpPr>
        <p:spPr>
          <a:xfrm>
            <a:off x="316767" y="3936107"/>
            <a:ext cx="6117520" cy="4577203"/>
          </a:xfrm>
          <a:prstGeom prst="line">
            <a:avLst/>
          </a:prstGeom>
          <a:ln w="142875" cap="rnd">
            <a:solidFill>
              <a:srgbClr val="FF0000"/>
            </a:solidFill>
            <a:miter/>
          </a:ln>
        </p:spPr>
        <p:txBody>
          <a:bodyPr lIns="45719" rIns="45719"/>
          <a:lstStyle/>
          <a:p>
            <a:pPr algn="l" defTabSz="914400">
              <a:defRPr sz="1800" b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148" name="Straight Connector 10"/>
          <p:cNvSpPr/>
          <p:nvPr/>
        </p:nvSpPr>
        <p:spPr>
          <a:xfrm flipV="1">
            <a:off x="254625" y="3854617"/>
            <a:ext cx="6241805" cy="4708204"/>
          </a:xfrm>
          <a:prstGeom prst="line">
            <a:avLst/>
          </a:prstGeom>
          <a:ln w="142875" cap="rnd">
            <a:solidFill>
              <a:srgbClr val="FF0000"/>
            </a:solidFill>
            <a:miter/>
          </a:ln>
        </p:spPr>
        <p:txBody>
          <a:bodyPr lIns="45719" rIns="45719"/>
          <a:lstStyle/>
          <a:p>
            <a:pPr algn="l" defTabSz="914400">
              <a:defRPr sz="1800" b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Let’s change tha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300"/>
            </a:lvl1pPr>
          </a:lstStyle>
          <a:p>
            <a:r>
              <a:t>Let’s change that</a:t>
            </a:r>
          </a:p>
        </p:txBody>
      </p:sp>
      <p:sp>
        <p:nvSpPr>
          <p:cNvPr id="151" name="Body"/>
          <p:cNvSpPr txBox="1">
            <a:spLocks noGrp="1"/>
          </p:cNvSpPr>
          <p:nvPr>
            <p:ph type="body" idx="1"/>
          </p:nvPr>
        </p:nvSpPr>
        <p:spPr>
          <a:xfrm>
            <a:off x="952500" y="2362200"/>
            <a:ext cx="11099800" cy="6286500"/>
          </a:xfrm>
          <a:prstGeom prst="rect">
            <a:avLst/>
          </a:prstGeom>
        </p:spPr>
        <p:txBody>
          <a:bodyPr anchor="t"/>
          <a:lstStyle/>
          <a:p>
            <a:pPr marL="0" indent="0" algn="ctr">
              <a:buSzTx/>
              <a:buNone/>
            </a:pPr>
            <a:endParaRPr/>
          </a:p>
        </p:txBody>
      </p:sp>
      <p:pic>
        <p:nvPicPr>
          <p:cNvPr id="152" name="Picture 9" descr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rot="21585601">
            <a:off x="537354" y="3755240"/>
            <a:ext cx="6662977" cy="46507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Picture 11" descr="Picture 1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30096" y="3769224"/>
            <a:ext cx="5335553" cy="46227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New 1st Year Module: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6300"/>
            </a:pPr>
            <a:r>
              <a:t>New 1st Year Module: </a:t>
            </a:r>
          </a:p>
          <a:p>
            <a:pPr>
              <a:defRPr sz="6300"/>
            </a:pPr>
            <a:r>
              <a:t>Comp. Sci. Challenges</a:t>
            </a:r>
          </a:p>
        </p:txBody>
      </p:sp>
      <p:sp>
        <p:nvSpPr>
          <p:cNvPr id="156" name="Personalised intensive coaching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08609" indent="-308609" defTabSz="525779">
              <a:spcBef>
                <a:spcPts val="2800"/>
              </a:spcBef>
              <a:defRPr sz="2520"/>
            </a:pPr>
            <a:r>
              <a:rPr dirty="0" err="1"/>
              <a:t>Personalised</a:t>
            </a:r>
            <a:r>
              <a:rPr dirty="0"/>
              <a:t> intensive </a:t>
            </a:r>
            <a:r>
              <a:rPr b="1" dirty="0"/>
              <a:t>coaching</a:t>
            </a:r>
          </a:p>
          <a:p>
            <a:pPr marL="308609" indent="-308609" defTabSz="525779">
              <a:spcBef>
                <a:spcPts val="2800"/>
              </a:spcBef>
              <a:defRPr sz="2520"/>
            </a:pPr>
            <a:r>
              <a:rPr b="1" dirty="0"/>
              <a:t>No teaching, lectures or labs</a:t>
            </a:r>
            <a:r>
              <a:rPr dirty="0"/>
              <a:t>: Students get marks for working it out themselves</a:t>
            </a:r>
          </a:p>
          <a:p>
            <a:pPr marL="308609" indent="-308609" defTabSz="525779">
              <a:spcBef>
                <a:spcPts val="2800"/>
              </a:spcBef>
              <a:defRPr sz="2520"/>
            </a:pPr>
            <a:r>
              <a:rPr dirty="0"/>
              <a:t>Marks for increasing their </a:t>
            </a:r>
            <a:r>
              <a:rPr b="1" dirty="0"/>
              <a:t>energy</a:t>
            </a:r>
            <a:r>
              <a:rPr dirty="0"/>
              <a:t> and </a:t>
            </a:r>
            <a:r>
              <a:rPr b="1" dirty="0"/>
              <a:t>focus</a:t>
            </a:r>
          </a:p>
          <a:p>
            <a:pPr marL="308609" indent="-308609" defTabSz="525779">
              <a:spcBef>
                <a:spcPts val="2800"/>
              </a:spcBef>
              <a:defRPr sz="2520"/>
            </a:pPr>
            <a:r>
              <a:rPr dirty="0"/>
              <a:t>Students get marks for finding a </a:t>
            </a:r>
            <a:r>
              <a:rPr b="1" dirty="0"/>
              <a:t>better</a:t>
            </a:r>
            <a:r>
              <a:rPr dirty="0"/>
              <a:t> objective </a:t>
            </a:r>
            <a:r>
              <a:rPr b="1" dirty="0"/>
              <a:t>than</a:t>
            </a:r>
            <a:r>
              <a:rPr dirty="0"/>
              <a:t> the one set by the </a:t>
            </a:r>
            <a:r>
              <a:rPr b="1" dirty="0"/>
              <a:t>lecturer</a:t>
            </a:r>
          </a:p>
          <a:p>
            <a:pPr marL="308609" indent="-308609" defTabSz="525779">
              <a:spcBef>
                <a:spcPts val="2800"/>
              </a:spcBef>
              <a:defRPr sz="2520"/>
            </a:pPr>
            <a:r>
              <a:rPr dirty="0"/>
              <a:t>Judged on </a:t>
            </a:r>
            <a:r>
              <a:rPr b="1" dirty="0"/>
              <a:t>making something useful</a:t>
            </a:r>
            <a:r>
              <a:rPr dirty="0"/>
              <a:t> not whether they do what they are told</a:t>
            </a:r>
          </a:p>
        </p:txBody>
      </p:sp>
      <p:pic>
        <p:nvPicPr>
          <p:cNvPr id="157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5699" r="10419"/>
          <a:stretch>
            <a:fillRect/>
          </a:stretch>
        </p:blipFill>
        <p:spPr>
          <a:xfrm>
            <a:off x="6406224" y="3281759"/>
            <a:ext cx="6368366" cy="49044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3 Weeks of dev work later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300"/>
            </a:lvl1pPr>
          </a:lstStyle>
          <a:p>
            <a:r>
              <a:t>3 Weeks of dev work later</a:t>
            </a:r>
          </a:p>
        </p:txBody>
      </p:sp>
      <p:sp>
        <p:nvSpPr>
          <p:cNvPr id="160" name="Students have self taught post-grad/PhD level technology…"/>
          <p:cNvSpPr txBox="1"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Students have </a:t>
            </a:r>
            <a:r>
              <a:rPr b="1"/>
              <a:t>self taught</a:t>
            </a:r>
            <a:r>
              <a:t> post-grad/PhD level technology</a:t>
            </a:r>
          </a:p>
          <a:p>
            <a:r>
              <a:t>Students have produced results that can </a:t>
            </a:r>
            <a:r>
              <a:rPr b="1"/>
              <a:t>actually be used</a:t>
            </a:r>
            <a:r>
              <a:t> by others to solve real problems</a:t>
            </a:r>
          </a:p>
          <a:p>
            <a:r>
              <a:t>Many on track to create </a:t>
            </a:r>
            <a:r>
              <a:rPr b="1"/>
              <a:t>MEng-level final year projects</a:t>
            </a:r>
            <a:r>
              <a:t> in half the time</a:t>
            </a:r>
          </a:p>
        </p:txBody>
      </p:sp>
      <p:pic>
        <p:nvPicPr>
          <p:cNvPr id="161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42119" y="2960506"/>
            <a:ext cx="3477037" cy="18833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62" name="Picture 4" descr="Picture 4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752779" y="2881985"/>
            <a:ext cx="2954744" cy="298757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Picture 5" descr="Picture 5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740533" y="5942097"/>
            <a:ext cx="2979235" cy="26979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icture 7" descr="Picture 7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142119" y="5277108"/>
            <a:ext cx="3477037" cy="33761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0A89D"/>
      </a:accent2>
      <a:accent3>
        <a:srgbClr val="1DB100"/>
      </a:accent3>
      <a:accent4>
        <a:srgbClr val="F8BA00"/>
      </a:accent4>
      <a:accent5>
        <a:srgbClr val="EE220C"/>
      </a:accent5>
      <a:accent6>
        <a:srgbClr val="CB297B"/>
      </a:accent6>
      <a:hlink>
        <a:srgbClr val="0000FF"/>
      </a:hlink>
      <a:folHlink>
        <a:srgbClr val="FF00FF"/>
      </a:folHlink>
    </a:clrScheme>
    <a:fontScheme name="Black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lumOff val="13529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1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3015</TotalTime>
  <Words>264</Words>
  <Application>Microsoft Office PowerPoint</Application>
  <PresentationFormat>Custom</PresentationFormat>
  <Paragraphs>38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Helvetica Neue</vt:lpstr>
      <vt:lpstr>Helvetica Neue Light</vt:lpstr>
      <vt:lpstr>Helvetica Neue Medium</vt:lpstr>
      <vt:lpstr>Black</vt:lpstr>
      <vt:lpstr>What’s Our Biggest Problem?</vt:lpstr>
      <vt:lpstr>We spend more than we earn</vt:lpstr>
      <vt:lpstr>How do we fix this?</vt:lpstr>
      <vt:lpstr>How do we get one of those?</vt:lpstr>
      <vt:lpstr>What can Zuckerbergs do?</vt:lpstr>
      <vt:lpstr>We don’t teach this</vt:lpstr>
      <vt:lpstr>Let’s change that</vt:lpstr>
      <vt:lpstr>New 1st Year Module:  Comp. Sci. Challenges</vt:lpstr>
      <vt:lpstr>3 Weeks of dev work later</vt:lpstr>
      <vt:lpstr>Future Modules</vt:lpstr>
      <vt:lpstr>Help us make this happen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What’s Our Biggest Problem?</dc:title>
  <cp:lastModifiedBy>Windows User</cp:lastModifiedBy>
  <cp:revision>2</cp:revision>
  <dcterms:modified xsi:type="dcterms:W3CDTF">2020-02-19T13:13:44Z</dcterms:modified>
</cp:coreProperties>
</file>